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a:t>Asıl başlık stili için tıklatın</a:t>
            </a: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8DA6D349-B043-4B0A-A1C7-68A23180A18B}" type="datetimeFigureOut">
              <a:rPr lang="tr-TR" smtClean="0"/>
              <a:t>27.09.2021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199856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A6D349-B043-4B0A-A1C7-68A23180A18B}" type="datetimeFigureOut">
              <a:rPr lang="tr-TR" smtClean="0"/>
              <a:t>27.09.2021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3301395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A6D349-B043-4B0A-A1C7-68A23180A18B}" type="datetimeFigureOut">
              <a:rPr lang="tr-TR" smtClean="0"/>
              <a:t>27.09.2021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1488514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8DA6D349-B043-4B0A-A1C7-68A23180A18B}" type="datetimeFigureOut">
              <a:rPr lang="tr-TR" smtClean="0"/>
              <a:t>27.09.2021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2332534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8DA6D349-B043-4B0A-A1C7-68A23180A18B}" type="datetimeFigureOut">
              <a:rPr lang="tr-TR" smtClean="0"/>
              <a:t>27.09.2021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2809185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8DA6D349-B043-4B0A-A1C7-68A23180A18B}" type="datetimeFigureOut">
              <a:rPr lang="tr-TR" smtClean="0"/>
              <a:t>27.09.2021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1021489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a:t>Asıl başlık stili için tıklatın</a:t>
            </a: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8DA6D349-B043-4B0A-A1C7-68A23180A18B}" type="datetimeFigureOut">
              <a:rPr lang="tr-TR" smtClean="0"/>
              <a:t>27.09.2021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1927069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DA6D349-B043-4B0A-A1C7-68A23180A18B}" type="datetimeFigureOut">
              <a:rPr lang="tr-TR" smtClean="0"/>
              <a:t>27.09.2021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2371853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A6D349-B043-4B0A-A1C7-68A23180A18B}" type="datetimeFigureOut">
              <a:rPr lang="tr-TR" smtClean="0"/>
              <a:t>27.09.2021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418012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DA6D349-B043-4B0A-A1C7-68A23180A18B}" type="datetimeFigureOut">
              <a:rPr lang="tr-TR" smtClean="0"/>
              <a:t>27.09.2021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2963893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8DA6D349-B043-4B0A-A1C7-68A23180A18B}" type="datetimeFigureOut">
              <a:rPr lang="tr-TR" smtClean="0"/>
              <a:t>27.09.2021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24FAC30-67FB-4398-BF2F-BF8C8A68C620}" type="slidenum">
              <a:rPr lang="tr-TR" smtClean="0"/>
              <a:t>‹#›</a:t>
            </a:fld>
            <a:endParaRPr lang="tr-TR"/>
          </a:p>
        </p:txBody>
      </p:sp>
    </p:spTree>
    <p:extLst>
      <p:ext uri="{BB962C8B-B14F-4D97-AF65-F5344CB8AC3E}">
        <p14:creationId xmlns:p14="http://schemas.microsoft.com/office/powerpoint/2010/main" val="14138953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6D349-B043-4B0A-A1C7-68A23180A18B}" type="datetimeFigureOut">
              <a:rPr lang="tr-TR" smtClean="0"/>
              <a:t>27.09.2021</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4FAC30-67FB-4398-BF2F-BF8C8A68C620}" type="slidenum">
              <a:rPr lang="tr-TR" smtClean="0"/>
              <a:t>‹#›</a:t>
            </a:fld>
            <a:endParaRPr lang="tr-TR"/>
          </a:p>
        </p:txBody>
      </p:sp>
    </p:spTree>
    <p:extLst>
      <p:ext uri="{BB962C8B-B14F-4D97-AF65-F5344CB8AC3E}">
        <p14:creationId xmlns:p14="http://schemas.microsoft.com/office/powerpoint/2010/main" val="1326962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EĞİTİM</a:t>
            </a:r>
          </a:p>
        </p:txBody>
      </p:sp>
      <p:sp>
        <p:nvSpPr>
          <p:cNvPr id="3" name="Alt Başlık 2"/>
          <p:cNvSpPr>
            <a:spLocks noGrp="1"/>
          </p:cNvSpPr>
          <p:nvPr>
            <p:ph type="subTitle" idx="1"/>
          </p:nvPr>
        </p:nvSpPr>
        <p:spPr/>
        <p:txBody>
          <a:bodyPr/>
          <a:lstStyle/>
          <a:p>
            <a:r>
              <a:rPr lang="tr-TR" b="1" dirty="0">
                <a:solidFill>
                  <a:srgbClr val="FF0000"/>
                </a:solidFill>
              </a:rPr>
              <a:t>Sempati temeli Empati dersi</a:t>
            </a:r>
          </a:p>
        </p:txBody>
      </p:sp>
    </p:spTree>
    <p:extLst>
      <p:ext uri="{BB962C8B-B14F-4D97-AF65-F5344CB8AC3E}">
        <p14:creationId xmlns:p14="http://schemas.microsoft.com/office/powerpoint/2010/main" val="4084800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Eğitim ve işlevleri nedir?</a:t>
            </a:r>
          </a:p>
        </p:txBody>
      </p:sp>
      <p:sp>
        <p:nvSpPr>
          <p:cNvPr id="3" name="İçerik Yer Tutucusu 2"/>
          <p:cNvSpPr>
            <a:spLocks noGrp="1"/>
          </p:cNvSpPr>
          <p:nvPr>
            <p:ph idx="1"/>
          </p:nvPr>
        </p:nvSpPr>
        <p:spPr/>
        <p:txBody>
          <a:bodyPr>
            <a:normAutofit fontScale="55000" lnSpcReduction="20000"/>
          </a:bodyPr>
          <a:lstStyle/>
          <a:p>
            <a:pPr fontAlgn="base"/>
            <a:r>
              <a:rPr lang="tr-TR" dirty="0"/>
              <a:t>Eğitimin işlevleri, eğitimin açık işlevleri ve kapalı (gizli) işlevleri olarak ikiye ayrılmaktadır. Açık işlevler de kendi içinde eğitimin toplumsal işlevi, ekonomik işlevi, siyasal işlevi, bireysel işlevi ve felsefi işlevi olmak üzere 5′e ayrılmaktadır.</a:t>
            </a:r>
          </a:p>
          <a:p>
            <a:pPr fontAlgn="base"/>
            <a:r>
              <a:rPr lang="tr-TR" b="1" dirty="0"/>
              <a:t>Eğitimin İşlevleri</a:t>
            </a:r>
          </a:p>
          <a:p>
            <a:pPr fontAlgn="base"/>
            <a:r>
              <a:rPr lang="tr-TR" b="1" dirty="0"/>
              <a:t>1) Açık işlevleri:</a:t>
            </a:r>
            <a:r>
              <a:rPr lang="tr-TR" dirty="0"/>
              <a:t> Eğitim kurumlarının temel işlevlerinde açık işlevler 5 alt başlık halinde incelenmektedir.</a:t>
            </a:r>
          </a:p>
          <a:p>
            <a:pPr fontAlgn="base"/>
            <a:r>
              <a:rPr lang="tr-TR" b="1" dirty="0"/>
              <a:t>A) Toplumsal İşlevi:</a:t>
            </a:r>
            <a:r>
              <a:rPr lang="tr-TR" dirty="0"/>
              <a:t> Toplumun devamlılığı ve gelişimine katkı sağlayacak bireyler yetiştirmek asıl amaçtır. Kültürel mirasın aktarılmasını, bireyin toplumsallaşmasını sağlar ve yenilikçi bireyler yetiştirir. Ayrıca bireye toplumsal sorunları çözme becerisi kazandırmak toplumsal işlevin amaçları arasında yer alır.</a:t>
            </a:r>
          </a:p>
          <a:p>
            <a:pPr fontAlgn="base"/>
            <a:r>
              <a:rPr lang="tr-TR" dirty="0" err="1"/>
              <a:t>Kpss</a:t>
            </a:r>
            <a:r>
              <a:rPr lang="tr-TR" dirty="0"/>
              <a:t> soruları içinde toplumsal işlev için anahtar kelimemiz ‘</a:t>
            </a:r>
            <a:r>
              <a:rPr lang="tr-TR" dirty="0" err="1"/>
              <a:t>sosyal‘dir</a:t>
            </a:r>
            <a:r>
              <a:rPr lang="tr-TR" dirty="0"/>
              <a:t>.</a:t>
            </a:r>
          </a:p>
          <a:p>
            <a:pPr fontAlgn="base"/>
            <a:r>
              <a:rPr lang="tr-TR" b="1" dirty="0"/>
              <a:t>B) Ekonomik İşlevi:</a:t>
            </a:r>
            <a:r>
              <a:rPr lang="tr-TR" dirty="0"/>
              <a:t> Bireye belli beceriler kazandırarak onları üretici duruma getirmek, ülkenin ihtiyaçlarına uygun insan gücü yetiştirmek ve bireyde tüketici bilinci oluşturmak asıl amaçları arasında yer almaktadır. Nitelikli insan gücü yetiştirerek bireylerin ülke kaynaklarını etkili kullanmalarını sağlar.</a:t>
            </a:r>
          </a:p>
        </p:txBody>
      </p:sp>
    </p:spTree>
    <p:extLst>
      <p:ext uri="{BB962C8B-B14F-4D97-AF65-F5344CB8AC3E}">
        <p14:creationId xmlns:p14="http://schemas.microsoft.com/office/powerpoint/2010/main" val="1131830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55000" lnSpcReduction="20000"/>
          </a:bodyPr>
          <a:lstStyle/>
          <a:p>
            <a:pPr fontAlgn="base"/>
            <a:r>
              <a:rPr lang="tr-TR" b="1" dirty="0"/>
              <a:t>C) Siyasal İşlevi:</a:t>
            </a:r>
            <a:r>
              <a:rPr lang="tr-TR" dirty="0"/>
              <a:t> Bireylere toplumun değerlerini kazandırarak siyasal düzeni kurma ve millet bilinci oluşturma siyasal işlevin amaçları arasındadır. Ayrıca bireye demokratik birey özelliklerini kazandırma hedefi de mevcuttur.</a:t>
            </a:r>
          </a:p>
          <a:p>
            <a:pPr fontAlgn="base"/>
            <a:r>
              <a:rPr lang="tr-TR" dirty="0"/>
              <a:t>Lider yetiştirme, bilinçli seçmen yetiştirme, iyi vatandaş yetiştirme.</a:t>
            </a:r>
          </a:p>
          <a:p>
            <a:pPr fontAlgn="base"/>
            <a:r>
              <a:rPr lang="tr-TR" b="1" dirty="0"/>
              <a:t>D) Bireysel İşlevi:</a:t>
            </a:r>
            <a:r>
              <a:rPr lang="tr-TR" dirty="0"/>
              <a:t> Eğitim işlevleri içinde en önemlisi bireysel işlevdir. </a:t>
            </a:r>
            <a:r>
              <a:rPr lang="tr-TR" dirty="0" err="1"/>
              <a:t>Kpss</a:t>
            </a:r>
            <a:r>
              <a:rPr lang="tr-TR" dirty="0"/>
              <a:t> bu işleve önem vermektedir. Kişinin ilgi, yeteneklerine göre bilgi, beceri ve tutum kazandırmak, kendilerini gerçekleştirmelerine yardım etmek bireysel işlevin hedefleri arasında yer almaktadır.</a:t>
            </a:r>
          </a:p>
          <a:p>
            <a:pPr fontAlgn="base"/>
            <a:r>
              <a:rPr lang="tr-TR" dirty="0"/>
              <a:t>Meslek sahibi yapma, Bireyi bilişsel, </a:t>
            </a:r>
            <a:r>
              <a:rPr lang="tr-TR" dirty="0" err="1"/>
              <a:t>duyuşsal</a:t>
            </a:r>
            <a:r>
              <a:rPr lang="tr-TR" dirty="0"/>
              <a:t> ve </a:t>
            </a:r>
            <a:r>
              <a:rPr lang="tr-TR" dirty="0" err="1"/>
              <a:t>devinişsel</a:t>
            </a:r>
            <a:r>
              <a:rPr lang="tr-TR" dirty="0"/>
              <a:t> olarak tüm yönleriyle geliştirme.</a:t>
            </a:r>
          </a:p>
          <a:p>
            <a:pPr fontAlgn="base"/>
            <a:r>
              <a:rPr lang="tr-TR" b="1" dirty="0"/>
              <a:t>E) Felsefi İşlevi:</a:t>
            </a:r>
            <a:r>
              <a:rPr lang="tr-TR" dirty="0"/>
              <a:t> Bireyin düşünme biçimlerini geliştirme, bireye çok yönlü bakış açısı kazandırma felsefi işlevin görevlerindendir. Ayrıca kişiye sorgulama, yargılama, eleştirme, iyiyi, doğruyu ve güzeli arama gibi özellikler kazandırma amacı vardır.</a:t>
            </a:r>
          </a:p>
          <a:p>
            <a:pPr fontAlgn="base"/>
            <a:r>
              <a:rPr lang="tr-TR" b="1" dirty="0"/>
              <a:t>2) Kapalı (Gizli) İşlevleri:</a:t>
            </a:r>
            <a:r>
              <a:rPr lang="tr-TR" dirty="0"/>
              <a:t> </a:t>
            </a:r>
            <a:r>
              <a:rPr lang="tr-TR" dirty="0" err="1"/>
              <a:t>Kpss</a:t>
            </a:r>
            <a:r>
              <a:rPr lang="tr-TR" dirty="0"/>
              <a:t> A grubu içinde yer alan program geliştirme dersine dahil eğitimin işlevleri konusunun son başlığı da kapalı işlevlerdir. Kapalı işlevler, açık işlevler sonucunda bireyin elde ettiği kazançlardır.</a:t>
            </a:r>
          </a:p>
          <a:p>
            <a:pPr fontAlgn="base"/>
            <a:r>
              <a:rPr lang="tr-TR" dirty="0"/>
              <a:t>Eş seçme, tanıdık sağlama, statü kazanma, suçları önleme, bireyi koruma.</a:t>
            </a:r>
          </a:p>
          <a:p>
            <a:endParaRPr lang="tr-TR" dirty="0"/>
          </a:p>
          <a:p>
            <a:endParaRPr lang="tr-TR" dirty="0"/>
          </a:p>
        </p:txBody>
      </p:sp>
    </p:spTree>
    <p:extLst>
      <p:ext uri="{BB962C8B-B14F-4D97-AF65-F5344CB8AC3E}">
        <p14:creationId xmlns:p14="http://schemas.microsoft.com/office/powerpoint/2010/main" val="310357062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357</Words>
  <Application>Microsoft Office PowerPoint</Application>
  <PresentationFormat>Ekran Gösterisi (4:3)</PresentationFormat>
  <Paragraphs>16</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Ofis Teması</vt:lpstr>
      <vt:lpstr>EĞİTİM</vt:lpstr>
      <vt:lpstr>Eğitim ve işlevleri nedir?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Ziya Can Koçak</dc:creator>
  <cp:lastModifiedBy>SONY</cp:lastModifiedBy>
  <cp:revision>5</cp:revision>
  <dcterms:created xsi:type="dcterms:W3CDTF">2018-09-15T22:06:13Z</dcterms:created>
  <dcterms:modified xsi:type="dcterms:W3CDTF">2021-09-27T10:46:40Z</dcterms:modified>
</cp:coreProperties>
</file>